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notesMasterIdLst>
    <p:notesMasterId r:id="rId3"/>
  </p:notesMasterIdLst>
  <p:handoutMasterIdLst>
    <p:handoutMasterId r:id="rId4"/>
  </p:handoutMasterIdLst>
  <p:sldIdLst>
    <p:sldId id="335" r:id="rId2"/>
  </p:sldIdLst>
  <p:sldSz cx="9144000" cy="6858000" type="screen4x3"/>
  <p:notesSz cx="7099300" cy="102362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900" i="1" kern="1200">
        <a:solidFill>
          <a:schemeClr val="bg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6894B2"/>
    <a:srgbClr val="505050"/>
    <a:srgbClr val="00A300"/>
    <a:srgbClr val="743063"/>
    <a:srgbClr val="FFA300"/>
    <a:srgbClr val="FF0000"/>
    <a:srgbClr val="004990"/>
    <a:srgbClr val="A7A9A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9207" autoAdjust="0"/>
    <p:restoredTop sz="54233" autoAdjust="0"/>
  </p:normalViewPr>
  <p:slideViewPr>
    <p:cSldViewPr snapToGrid="0">
      <p:cViewPr>
        <p:scale>
          <a:sx n="73" d="100"/>
          <a:sy n="73" d="100"/>
        </p:scale>
        <p:origin x="-946" y="-149"/>
      </p:cViewPr>
      <p:guideLst>
        <p:guide orient="horz" pos="2803"/>
        <p:guide orient="horz" pos="929"/>
        <p:guide orient="horz" pos="3061"/>
        <p:guide orient="horz" pos="1278"/>
        <p:guide orient="horz" pos="1323"/>
        <p:guide orient="horz" pos="2857"/>
        <p:guide orient="horz" pos="3050"/>
        <p:guide pos="1378"/>
        <p:guide pos="429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482" y="1500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5900" y="0"/>
            <a:ext cx="3073400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5900" y="9723438"/>
            <a:ext cx="3073400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b" anchorCtr="0" compatLnSpc="1">
            <a:prstTxWarp prst="textNoShape">
              <a:avLst/>
            </a:prstTxWarp>
          </a:bodyPr>
          <a:lstStyle>
            <a:lvl1pPr algn="r" defTabSz="946150">
              <a:defRPr sz="120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36377D41-08B0-4887-9E6B-E6972E271C8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766763"/>
            <a:ext cx="5119688" cy="3840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150" y="4862513"/>
            <a:ext cx="5207000" cy="3279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4549" tIns="47274" rIns="94549" bIns="4727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1pPr>
    <a:lvl2pPr marL="190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2pPr>
    <a:lvl3pPr marL="381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3pPr>
    <a:lvl4pPr marL="5715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4pPr>
    <a:lvl5pPr marL="762000" algn="l" rtl="0" eaLnBrk="0" fontAlgn="base" hangingPunct="0">
      <a:spcBef>
        <a:spcPct val="30000"/>
      </a:spcBef>
      <a:spcAft>
        <a:spcPct val="0"/>
      </a:spcAft>
      <a:defRPr sz="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16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>
                <a:defRPr/>
              </a:pPr>
              <a:endParaRPr lang="en-US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/>
              <a:gdLst>
                <a:gd name="T0" fmla="*/ 0 w 5760"/>
                <a:gd name="T1" fmla="*/ 0 h 528"/>
                <a:gd name="T2" fmla="*/ 2147483647 w 5760"/>
                <a:gd name="T3" fmla="*/ 0 h 528"/>
                <a:gd name="T4" fmla="*/ 2147483647 w 5760"/>
                <a:gd name="T5" fmla="*/ 2147483647 h 528"/>
                <a:gd name="T6" fmla="*/ 2147483647 w 5760"/>
                <a:gd name="T7" fmla="*/ 0 h 52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760"/>
                <a:gd name="T13" fmla="*/ 0 h 528"/>
                <a:gd name="T14" fmla="*/ 5760 w 5760"/>
                <a:gd name="T15" fmla="*/ 528 h 52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8" name="Freeform 19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20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D3D02216-8684-498F-903F-D34B8945C660}" type="datetimeFigureOut">
              <a:rPr lang="en-US"/>
              <a:pPr>
                <a:defRPr/>
              </a:pPr>
              <a:t>10/13/2015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17661BBC-4FC0-452E-8D1A-82A1531BEC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E61856-ECB4-4D26-80A1-B9EA6C3BA6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871CC-D993-4C8B-BF9E-47FAAC06B6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78EEF-8BC2-4A50-8AD7-E7F2F7B01E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15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71B7C76-EE0E-40AB-BE2A-C444A20E6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EA309B0-497A-4EF1-92BC-F2BE424335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2D1F66E-B87D-4DC3-AE02-92C38FFA83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36B0307-F4DC-494B-AE05-BB6C4B8D2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86D9D-9F76-4932-81A4-D556CB0B6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08014BE-6A57-4F7A-834E-21F174B73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Freeform 1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7" name="Right Triangle 1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18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19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20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82B17ED-DC65-4261-A752-26A3CBCB01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>
              <a:latin typeface="Arial" pitchFamily="34" charset="0"/>
              <a:cs typeface="Arial" pitchFamily="34" charset="0"/>
            </a:endParaRPr>
          </a:p>
        </p:txBody>
      </p:sp>
      <p:sp>
        <p:nvSpPr>
          <p:cNvPr id="1027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/>
            <a:gdLst>
              <a:gd name="T0" fmla="*/ 0 w 5591"/>
              <a:gd name="T1" fmla="*/ 0 h 588"/>
              <a:gd name="T2" fmla="*/ 2147483647 w 5591"/>
              <a:gd name="T3" fmla="*/ 0 h 588"/>
              <a:gd name="T4" fmla="*/ 2147483647 w 5591"/>
              <a:gd name="T5" fmla="*/ 2147483647 h 588"/>
              <a:gd name="T6" fmla="*/ 2147483647 w 5591"/>
              <a:gd name="T7" fmla="*/ 0 h 588"/>
              <a:gd name="T8" fmla="*/ 0 60000 65536"/>
              <a:gd name="T9" fmla="*/ 0 60000 65536"/>
              <a:gd name="T10" fmla="*/ 0 60000 65536"/>
              <a:gd name="T11" fmla="*/ 0 60000 65536"/>
              <a:gd name="T12" fmla="*/ 0 w 5591"/>
              <a:gd name="T13" fmla="*/ 0 h 588"/>
              <a:gd name="T14" fmla="*/ 5591 w 5591"/>
              <a:gd name="T15" fmla="*/ 588 h 5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/>
          <a:lstStyle/>
          <a:p>
            <a:endParaRPr lang="en-GB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r>
              <a:rPr lang="en-GB"/>
              <a:t>Rolls-Royce proprietary information</a:t>
            </a: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extLst/>
          </a:lstStyle>
          <a:p>
            <a:pPr>
              <a:defRPr/>
            </a:pPr>
            <a:fld id="{92323F17-D8FD-491B-98A1-34E928C5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0" r:id="rId1"/>
    <p:sldLayoutId id="2147484316" r:id="rId2"/>
    <p:sldLayoutId id="2147484321" r:id="rId3"/>
    <p:sldLayoutId id="2147484322" r:id="rId4"/>
    <p:sldLayoutId id="2147484323" r:id="rId5"/>
    <p:sldLayoutId id="2147484324" r:id="rId6"/>
    <p:sldLayoutId id="2147484317" r:id="rId7"/>
    <p:sldLayoutId id="2147484325" r:id="rId8"/>
    <p:sldLayoutId id="2147484326" r:id="rId9"/>
    <p:sldLayoutId id="2147484318" r:id="rId10"/>
    <p:sldLayoutId id="2147484319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cid:image002.jpg@01CD23BA.60BF475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59" name="Group 43"/>
          <p:cNvGraphicFramePr>
            <a:graphicFrameLocks noGrp="1"/>
          </p:cNvGraphicFramePr>
          <p:nvPr/>
        </p:nvGraphicFramePr>
        <p:xfrm>
          <a:off x="127000" y="122238"/>
          <a:ext cx="8902700" cy="946150"/>
        </p:xfrm>
        <a:graphic>
          <a:graphicData uri="http://schemas.openxmlformats.org/drawingml/2006/table">
            <a:tbl>
              <a:tblPr/>
              <a:tblGrid>
                <a:gridCol w="2981325"/>
                <a:gridCol w="1468438"/>
                <a:gridCol w="3900487"/>
                <a:gridCol w="552450"/>
              </a:tblGrid>
              <a:tr h="490432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HS&amp;E INCIDENT BULLETIN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January - September 2015</a:t>
                      </a: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108025" marB="108025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</a:tr>
              <a:tr h="4557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Location Country</a:t>
                      </a:r>
                      <a:endParaRPr kumimoji="0" lang="en-GB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108000" marR="108000" marT="0" marB="0" anchor="ctr" horzOverflow="overflow">
                    <a:lnL>
                      <a:noFill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Type of incident</a:t>
                      </a:r>
                      <a:r>
                        <a:rPr kumimoji="0" lang="en-GB" sz="12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 (example: Slip-Trip, Fall from Height, Vehicle , Laceration, Chemical Exposure)</a:t>
                      </a:r>
                    </a:p>
                  </a:txBody>
                  <a:tcPr marL="108000" marR="108000" marT="0" marB="0"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256" name="Group 40"/>
          <p:cNvGraphicFramePr>
            <a:graphicFrameLocks noGrp="1"/>
          </p:cNvGraphicFramePr>
          <p:nvPr/>
        </p:nvGraphicFramePr>
        <p:xfrm>
          <a:off x="123825" y="1157288"/>
          <a:ext cx="8907463" cy="4711700"/>
        </p:xfrm>
        <a:graphic>
          <a:graphicData uri="http://schemas.openxmlformats.org/drawingml/2006/table">
            <a:tbl>
              <a:tblPr/>
              <a:tblGrid>
                <a:gridCol w="4448175"/>
                <a:gridCol w="663575"/>
                <a:gridCol w="3795713"/>
              </a:tblGrid>
              <a:tr h="312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Summary: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2447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During a maneuver, a truck hit the </a:t>
                      </a: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bollard on the corner of footpath (to protect people in transit), forcing it to tilt </a:t>
                      </a:r>
                      <a:r>
                        <a:rPr kumimoji="0" lang="it-IT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dangerously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127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Root Causes</a:t>
                      </a:r>
                      <a:r>
                        <a:rPr kumimoji="0" lang="en-GB" sz="1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:</a:t>
                      </a:r>
                    </a:p>
                  </a:txBody>
                  <a:tcPr marL="90000" marR="0" marT="0" marB="0" anchor="ctr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 Unicode" pitchFamily="34" charset="0"/>
                          <a:cs typeface="Arial" pitchFamily="34" charset="0"/>
                        </a:rPr>
                        <a:t>Actions Taken Thus Far: Next Steps</a:t>
                      </a: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A7A9A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528770">
                <a:tc rowSpan="2">
                  <a:txBody>
                    <a:bodyPr/>
                    <a:lstStyle/>
                    <a:p>
                      <a:pPr marL="285750" indent="-285750" rtl="0">
                        <a:buFont typeface="Arial" pitchFamily="34" charset="0"/>
                        <a:buChar char="•"/>
                      </a:pPr>
                      <a:r>
                        <a:rPr kumimoji="0" lang="it-IT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Bollard</a:t>
                      </a:r>
                      <a:r>
                        <a:rPr kumimoji="0"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not</a:t>
                      </a:r>
                      <a:r>
                        <a:rPr kumimoji="0"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visible</a:t>
                      </a:r>
                      <a:r>
                        <a:rPr kumimoji="0"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from inside the </a:t>
                      </a:r>
                      <a:r>
                        <a:rPr kumimoji="0" lang="it-IT" sz="14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cabin</a:t>
                      </a:r>
                      <a:r>
                        <a:rPr kumimoji="0" lang="it-IT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rtl="0">
                        <a:buFont typeface="Arial" pitchFamily="34" charset="0"/>
                        <a:buChar char="•"/>
                      </a:pPr>
                      <a:r>
                        <a:rPr kumimoji="0" lang="it-IT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 </a:t>
                      </a:r>
                      <a:r>
                        <a:rPr kumimoji="0" lang="it-IT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flag</a:t>
                      </a:r>
                      <a:r>
                        <a:rPr kumimoji="0" lang="it-IT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fitted</a:t>
                      </a:r>
                      <a:r>
                        <a:rPr kumimoji="0" lang="it-IT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into</a:t>
                      </a:r>
                      <a:r>
                        <a:rPr kumimoji="0" lang="it-IT" sz="14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the </a:t>
                      </a:r>
                      <a:r>
                        <a:rPr kumimoji="0" lang="it-IT" sz="14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bollard</a:t>
                      </a:r>
                      <a:endParaRPr kumimoji="0" lang="it-IT" sz="14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90000" marB="90000" horzOverflow="overflow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kumimoji="0" lang="en-US" sz="1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Ensure visibility </a:t>
                      </a:r>
                      <a:r>
                        <a:rPr kumimoji="0" lang="en-US" sz="14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during maneuver </a:t>
                      </a:r>
                      <a:endParaRPr kumimoji="0" lang="en-US" sz="14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0000" marR="90000" marT="90000" marB="900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sng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1273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 Unicode" pitchFamily="34" charset="0"/>
                        <a:cs typeface="Arial" pitchFamily="34" charset="0"/>
                      </a:endParaRPr>
                    </a:p>
                  </a:txBody>
                  <a:tcPr marL="90000" marR="0" marT="0" marB="0" anchor="ctr" horzOverflow="overflow">
                    <a:lnL>
                      <a:noFill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9244" name="Picture 35" descr="cid:image002.jpg@01CD23BA.60BF4750"/>
          <p:cNvPicPr>
            <a:picLocks noChangeAspect="1" noChangeArrowheads="1"/>
          </p:cNvPicPr>
          <p:nvPr/>
        </p:nvPicPr>
        <p:blipFill>
          <a:blip r:embed="rId3" r:link="rId4" cstate="print"/>
          <a:srcRect/>
          <a:stretch>
            <a:fillRect/>
          </a:stretch>
        </p:blipFill>
        <p:spPr bwMode="auto">
          <a:xfrm>
            <a:off x="4924425" y="5888038"/>
            <a:ext cx="3956050" cy="969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45" name="Picture 30" descr="J:\Smi\Sicurezza\GENERALE\rapporti incidente\inc.2015\SIADMI rapp-inc 2015-07\foto panettone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614863" y="1192213"/>
            <a:ext cx="1866900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ustom 1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00B050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2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3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ppt/theme/themeOverride4.xml><?xml version="1.0" encoding="utf-8"?>
<a:themeOverride xmlns:a="http://schemas.openxmlformats.org/drawingml/2006/main">
  <a:clrScheme name="Custom 1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00B050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8988</TotalTime>
  <Words>84</Words>
  <Application>Microsoft Office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Lucida Sans Unicode</vt:lpstr>
      <vt:lpstr>Wingdings 3</vt:lpstr>
      <vt:lpstr>Verdana</vt:lpstr>
      <vt:lpstr>Wingdings 2</vt:lpstr>
      <vt:lpstr>Concourse</vt:lpstr>
      <vt:lpstr>Slide 1</vt:lpstr>
    </vt:vector>
  </TitlesOfParts>
  <Company>Rolls-Royce plc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Rolls Royce</dc:creator>
  <dc:description>Developed by Operandi Limited</dc:description>
  <cp:lastModifiedBy>dell</cp:lastModifiedBy>
  <cp:revision>505</cp:revision>
  <cp:lastPrinted>2003-11-04T16:53:27Z</cp:lastPrinted>
  <dcterms:created xsi:type="dcterms:W3CDTF">2004-01-23T18:06:09Z</dcterms:created>
  <dcterms:modified xsi:type="dcterms:W3CDTF">2015-10-13T12:16:01Z</dcterms:modified>
</cp:coreProperties>
</file>